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j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ja">
                <a:solidFill>
                  <a:schemeClr val="tx1">
                    <a:lumMod val="50000"/>
                    <a:lumOff val="50000"/>
                  </a:schemeClr>
                </a:solidFill>
              </a:rPr>
              <a:t>No.45 神の言葉</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ja" sz="4400"/>
              <a:t>天使からの良い知らせ</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a" sz="4000">
                <a:solidFill>
                  <a:srgbClr val="FF0000"/>
                </a:solidFill>
              </a:rPr>
              <a:t>今日のクイズ</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ja" sz="3600">
                <a:solidFill>
                  <a:schemeClr val="tx1">
                    <a:lumMod val="65000"/>
                    <a:lumOff val="35000"/>
                  </a:schemeClr>
                </a:solidFill>
              </a:rPr>
              <a:t>誰がメアリーにその知らせを伝えましたか?</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ja" sz="2800">
                <a:solidFill>
                  <a:schemeClr val="tx1">
                    <a:lumMod val="65000"/>
                    <a:lumOff val="35000"/>
                  </a:schemeClr>
                </a:solidFill>
              </a:rPr>
              <a:t>①</a:t>
            </a:r>
            <a:r xmlns:a="http://schemas.openxmlformats.org/drawingml/2006/main">
              <a:rPr altLang="ko-KR" dirty="0" lang="ja" sz="2800">
                <a:solidFill>
                  <a:schemeClr val="tx1">
                    <a:lumMod val="65000"/>
                    <a:lumOff val="35000"/>
                  </a:schemeClr>
                </a:solidFill>
              </a:rPr>
              <a:t>サタン</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ja" sz="2800">
                <a:solidFill>
                  <a:schemeClr val="tx1">
                    <a:lumMod val="65000"/>
                    <a:lumOff val="35000"/>
                  </a:schemeClr>
                </a:solidFill>
              </a:rPr>
              <a:t>②</a:t>
            </a:r>
            <a:r xmlns:a="http://schemas.openxmlformats.org/drawingml/2006/main">
              <a:rPr altLang="ko-KR" dirty="0" lang="ja" sz="2800">
                <a:solidFill>
                  <a:schemeClr val="tx1">
                    <a:lumMod val="65000"/>
                    <a:lumOff val="35000"/>
                  </a:schemeClr>
                </a:solidFill>
              </a:rPr>
              <a:t>メアリーの友達</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ja" sz="2800">
                <a:solidFill>
                  <a:schemeClr val="tx1">
                    <a:lumMod val="65000"/>
                    <a:lumOff val="35000"/>
                  </a:schemeClr>
                </a:solidFill>
              </a:rPr>
              <a:t>③</a:t>
            </a:r>
            <a:r xmlns:a="http://schemas.openxmlformats.org/drawingml/2006/main">
              <a:rPr altLang="ko-KR" dirty="0" lang="ja" sz="2800">
                <a:solidFill>
                  <a:schemeClr val="tx1">
                    <a:lumMod val="65000"/>
                    <a:lumOff val="35000"/>
                  </a:schemeClr>
                </a:solidFill>
              </a:rPr>
              <a:t>エンジェル</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ja" sz="2800">
                <a:solidFill>
                  <a:schemeClr val="tx1">
                    <a:lumMod val="65000"/>
                    <a:lumOff val="35000"/>
                  </a:schemeClr>
                </a:solidFill>
              </a:rPr>
              <a:t>④</a:t>
            </a:r>
            <a:r xmlns:a="http://schemas.openxmlformats.org/drawingml/2006/main">
              <a:rPr altLang="ko-KR" dirty="0" lang="ja" sz="2800">
                <a:solidFill>
                  <a:schemeClr val="tx1">
                    <a:lumMod val="65000"/>
                    <a:lumOff val="35000"/>
                  </a:schemeClr>
                </a:solidFill>
              </a:rPr>
              <a:t>イエス</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ja" sz="2800">
                <a:solidFill>
                  <a:srgbClr val="FF0000"/>
                </a:solidFill>
              </a:rPr>
              <a:t>③</a:t>
            </a:r>
            <a:r xmlns:a="http://schemas.openxmlformats.org/drawingml/2006/main">
              <a:rPr altLang="ko-KR" dirty="0" lang="ja" sz="2800">
                <a:solidFill>
                  <a:srgbClr val="FF0000"/>
                </a:solidFill>
              </a:rPr>
              <a:t>エンジェル</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いいえ。 54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井戸にいるサマリア人の女性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わたしが与える水を飲む者は決して渇くことはない。確かに、わたしが彼に与える水は、彼の中で永遠の命に至る水が湧き出る泉となるだろう。」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イエスはサマリアの地を通りかかったとき、井戸のところで一人の女に出会って言われました。 「水をください。」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ja" altLang="ko-KR" sz="2600">
                <a:solidFill>
                  <a:schemeClr val="tx1">
                    <a:lumMod val="65000"/>
                    <a:lumOff val="35000"/>
                  </a:schemeClr>
                </a:solidFill>
              </a:rPr>
              <a:t>その女性はすごかったです。ユダヤ人はサマリア人と話していないからです。 「もし私が誰であるかを知っていたら、あなたは私に水を求めただろう。」イエスは言いました。</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ja" altLang="ko-KR" sz="2600">
                <a:solidFill>
                  <a:schemeClr val="tx1">
                    <a:lumMod val="65000"/>
                    <a:lumOff val="35000"/>
                  </a:schemeClr>
                </a:solidFill>
              </a:rPr>
              <a:t>「なぜなら、私が与える水は、二度と渇くことのない命の水だからです。」その女性はイエスのことが気になりました。 「あなたは誰ですか、その水を私にくれませんか？」</a:t>
            </a:r>
            <a:r xmlns:a="http://schemas.openxmlformats.org/drawingml/2006/main">
              <a:rPr lang="j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「わたしはキリストであり、神の子です」とイエスは答えられました。彼女はこれに驚いた。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ja" altLang="ko-KR" sz="2600">
                <a:solidFill>
                  <a:schemeClr val="tx1">
                    <a:lumMod val="65000"/>
                    <a:lumOff val="35000"/>
                  </a:schemeClr>
                </a:solidFill>
              </a:rPr>
              <a:t>彼女は水がめを置いて町に戻り、人々にイエスのことを話しました。多くの人がイエスに会いに来て、イエスを救い主として信じました。</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サマリアの女性はイエスに会うとすぐに、水がめを置いて村に戻り、村人たちに救いの良い知らせを伝えました。</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最終的に、彼女の説いた福音を聞いて信じることで多くの人が救われました。</a:t>
            </a:r>
            <a:r xmlns:a="http://schemas.openxmlformats.org/drawingml/2006/main">
              <a:rPr altLang="en-US" lang="j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ja" sz="3200">
                <a:solidFill>
                  <a:schemeClr val="tx1">
                    <a:lumMod val="65000"/>
                    <a:lumOff val="35000"/>
                  </a:schemeClr>
                </a:solidFill>
              </a:rPr>
              <a:t>イエスに会ったことがありますか？あなたは他の人にイエスのことを話していますか？サマリア人の女性のようにイエスを他の人に紹介してみてはどうでしょうか。</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イエスは私たちに、決して魂が渇かない命の水を与えてくださるお方です。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イエスはどこでサマリア人の女性と出会いましたか。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宮殿内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街中で</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通り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市場で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井戸で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井戸で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a" sz="4000">
                <a:solidFill>
                  <a:srgbClr val="FF0000"/>
                </a:solidFill>
              </a:rPr>
              <a:t>今日の言葉</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ja" sz="3600">
                <a:solidFill>
                  <a:schemeClr val="tx1">
                    <a:lumMod val="65000"/>
                    <a:lumOff val="35000"/>
                  </a:schemeClr>
                </a:solidFill>
              </a:rPr>
              <a:t>あなたは子供を身ごもって男の子を産み、その子にイエスという名前を付けることになります。</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ja" sz="2800">
                <a:solidFill>
                  <a:schemeClr val="tx1">
                    <a:lumMod val="65000"/>
                    <a:lumOff val="35000"/>
                  </a:schemeClr>
                </a:solidFill>
              </a:rPr>
              <a:t>ルーク</a:t>
            </a:r>
            <a:r xmlns:a="http://schemas.openxmlformats.org/drawingml/2006/main">
              <a:rPr altLang="en-US" dirty="0" lang="ja" sz="2800">
                <a:solidFill>
                  <a:schemeClr val="tx1">
                    <a:lumMod val="65000"/>
                    <a:lumOff val="35000"/>
                  </a:schemeClr>
                </a:solidFill>
              </a:rPr>
              <a:t> </a:t>
            </a:r>
            <a:r xmlns:a="http://schemas.openxmlformats.org/drawingml/2006/main">
              <a:rPr altLang="ko-KR" dirty="0" lang="j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わたしが与える水を飲む者は決して渇くことはない。確かに、わたしが彼に与える水は、彼の中で永遠の命に至る水が湧き出る泉となるだろう。」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網を深い水に投げ込む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そこでイエスはシモンに言われた、「恐れるな。今からあなたは人々を捕まえるだろう」。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ペテロの舟に乗って御言葉を伝えたイエスはペテロに言われました。 「今度は深い水に行って網を投げて魚を捕まえてください。」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「先生、一晩中頑張ったのに何も釣れませんでした。でも、あなたがそう言うから網を下ろしますよ。」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すると、あまりにも多くの魚が取れたので、網が破れ始めました。ピーターはこれに驚きました。</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ja" sz="3000">
                <a:solidFill>
                  <a:schemeClr val="tx1">
                    <a:lumMod val="65000"/>
                    <a:lumOff val="35000"/>
                  </a:schemeClr>
                </a:solidFill>
              </a:rPr>
              <a:t>その瞬間、ペテロはイエスが神の子であることを知り、悔い改めました。 「私は罪人です。」</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ja" sz="3000">
                <a:solidFill>
                  <a:schemeClr val="tx1">
                    <a:lumMod val="65000"/>
                    <a:lumOff val="35000"/>
                  </a:schemeClr>
                </a:solidFill>
              </a:rPr>
              <a:t>イエスは言いました。 「心配しないで、あなたはこれから人を取る漁師になるのです。」ペテロはすべてを捨ててイエスの弟子になりました。</a:t>
            </a:r>
            <a:r xmlns:a="http://schemas.openxmlformats.org/drawingml/2006/main">
              <a:rPr altLang="en-US" lang="j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イエスに出会ったペテロは、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悔い改めてその場で従ったのです。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悔い改めと従順はあるか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あなたの人生においてイエスに？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ペテロはすべてを捨ててイエスに従いました。ペテロのように、あなたも真の悔い改めと従順を知っている弟子にならなければなりません。</a:t>
            </a:r>
            <a:r xmlns:a="http://schemas.openxmlformats.org/drawingml/2006/main">
              <a:rPr altLang="en-US" lang="j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イエスは人々の経験や能力を超えた奇跡を起こすお方です。</a:t>
            </a:r>
            <a:r xmlns:a="http://schemas.openxmlformats.org/drawingml/2006/main">
              <a:rPr altLang="en-US" lang="j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No.46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赤ちゃんイエス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ピーターの仕事は何でしたか？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大工さん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シェパード</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漁師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農家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a:t>
            </a:r>
            <a:r xmlns:a="http://schemas.openxmlformats.org/drawingml/2006/main">
              <a:rPr altLang="ko-KR" lang="ja" sz="2800">
                <a:solidFill>
                  <a:srgbClr val="ff0000"/>
                </a:solidFill>
              </a:rPr>
              <a:t>漁師</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そこでイエスはシモンに言われた、「恐れるな。今からあなたは人々を捕まえるだろう」。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弟子たちを呼んだイエス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ピリポはナタナエルを見つけて、「モーセが律法の中に書き、また預言者も書いた人、すなわちナザレのイエス、ヨセフの子を見つけました。」と言いました。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イエスはペテロ、アンデレ、そして隣人のフィリポを弟子に呼びました。 "私に従ってください！"</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フィリポはイエスを友人のナタナエルに紹介しました。 「旧約聖書に預言者が記したメシアが現れた。」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「ナザレ！そこからメシアが来られるの？」ナタナエルは尋ねた。 「来て見なさい」とフィリップは言いました。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イエスはナタナエルに言った。 「あなたは真のイスラエル人です。フィリポがあなたに電話する前に、あなたがまだイチジクの木の下にいるときに私はあなたを見ました。」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ナタナエルはこれに驚き、「ラビ、あなたは神の子であり、イスラエルの王です。」とイエスに栄光を与えました。</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ナタナエルはそれを知るとすぐに、</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イエスはメシアであり、イエスに栄光を与えました。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彼はイエスの弟子になりました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私たちは救い主であるイエスに栄光を帰し、イエスの弟子として生き、イエスに従わなければなりません。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今日、ダビデの町であなた方に救い主が生まれました。彼は主キリストです。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のように</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イエスは、人々を自分と同じように弟子として招いてくださる方です。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イエスをナタナエルに紹介したのは誰ですか?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ピーター</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フィリップ</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アンドリュー</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ポール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②</a:t>
            </a:r>
            <a:r xmlns:a="http://schemas.openxmlformats.org/drawingml/2006/main">
              <a:rPr altLang="ko-KR" lang="ja" sz="2800">
                <a:solidFill>
                  <a:srgbClr val="ff0000"/>
                </a:solidFill>
              </a:rPr>
              <a:t>フィリップ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ピリポはナタナエルを見つけて、「モーセが律法の中に書き、また預言者も書いた人、すなわちナザレのイエス、ヨセフの子を見つけました。」と言いました。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屋根から降りてきた人</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彼は立ち上がってマットを取り、彼ら全員が丸見えになる中を歩き出した。これには誰もが驚き、「こんなことは今まで見たことがない！」と言って神を賛美しました。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人々はイエスの癒しのことを聞くと、中風のある友人を連れてきました。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しかし、イエスがいる場所には人が多すぎました。そのため、彼らは中風の友人を屋根からイエスのところに連れて行くことができませんでした。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結局、中風の人を連れてきた人たちは屋根を突き破って、中風の人をイエスのところに送りました。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イエスは彼らの信仰を見て言われました。 「あなたの罪は赦された。起きて家に帰りなさい。」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驚いたことに、その瞬間に中風は治りました。それから彼は立ち上がって歩き、神を讃えました。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ja" altLang="ko-KR" sz="2400">
                <a:solidFill>
                  <a:schemeClr val="tx1">
                    <a:lumMod val="65000"/>
                    <a:lumOff val="35000"/>
                  </a:schemeClr>
                </a:solidFill>
              </a:rPr>
              <a:t>マリアが赤ちゃんを産む時期が来たとき、彼女はベツレヘムに行かなければなりませんでした。しかし、部屋がなかったので、彼女は飼い葉桶で赤ちゃんを産みました。</a:t>
            </a:r>
            <a:r xmlns:a="http://schemas.openxmlformats.org/drawingml/2006/main">
              <a:rPr lang="j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中風さんの友人たちは困難や障害を抱えていましたが、イエスのところに行くことを諦めることができませんでした。それは彼らがイエスを信じていたからです。</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私たちはイエスを信じていますか？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信仰を持ってイエスのもとに来るとき、私たちを妨げる困難や障害があっても諦めてはなりません。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そうすることで、私たちは中風の人のように神に栄光を帰すことができるでしょう。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イエスは自分のところに来る人たちを拒みません。そして、彼は自分のところに来る人々に必要なものを与えます。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イエスは中風になったのはなぜでしょうか。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ゲート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屋根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屋根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彼は立ち上がってマットを取り、彼ら全員が丸見えになる中を歩き出した。これには誰もが驚き、「こんなことは今まで見たことがない！」と言って神を賛美しました。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マタイを呼ぶイエス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イエスがそこから進んでいくと、徴税人の所にマタイという名前の人が座っているのが見えました。 「ついて来なさい」と彼が言うと、マシューは立ち上がって彼の後を追った。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マタイという徴税人がいました。彼はローマを代表してイスラエル人に対する徴税人でした。</a:t>
            </a:r>
            <a:r xmlns:a="http://schemas.openxmlformats.org/drawingml/2006/main">
              <a:rPr lang="j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マタイは徴税人だったので、たくさんのお金を持っていました。しかしユダヤ人たちは征服者ローマのために働く徴税人たちを憎んでいました。</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イエスは徴税所に座っているマタイを見て言われました。 "私に従ってください"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マタイはすぐにすべてを捨ててイエスに従いました。それはイエス様が自分を呼んでくださったことに感謝したからです。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一方、ベツレヘムで羊の世話をしていた羊飼いたちに天から声が聞こえました。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「医者は健康な人には必要ないが、病人には必要だ。」マタイはイエスの弟子になりました。</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マタイは国民から嫌われている徴税人でした。しかし、イエスはマタイを呼んで弟子にしました。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私たちも神の民です。しかし、私たちはイエスの弟子と呼ばれるには十分ではありません。</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ja" sz="3200">
                <a:solidFill>
                  <a:schemeClr val="tx1">
                    <a:lumMod val="65000"/>
                    <a:lumOff val="35000"/>
                  </a:schemeClr>
                </a:solidFill>
              </a:rPr>
              <a:t>しかし、イエスは私たちを弟子とするよう呼びかけておられます。したがって、私たちは神の召しにふさわしい者となるために神に従わなければなりません。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イエスは、この世で拒絶されている人々を神の民となるよう呼びかけます。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マシューの仕事は何でしたか？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徴税人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漁師</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大工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僧侶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徴税人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イエスがそこから進んでいくと、徴税人の所にマタイという名前の人が座っているのが見えました。 「ついて来なさい」と彼が言うと、マシューは立ち上がって彼の後を追った。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イエスは12人の弟子を選んだ</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ある日、イエスは祈るために山の中腹に行き、一晩中神に祈りました。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朝が来ると、彼は弟子たちを呼び寄せ、その中から12人を選び、彼らを使徒に指名しました。</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6:</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イエスの話を聞いて従った人がたくさんいました。彼らはイエスと一緒に行き、イエスから学びました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イエスは祈った後、特に彼らの中から12人を親しい弟子として選びました。</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彼らはイエスと共に暮らし、福音を宣べ伝え、悪霊を追い出すために選ばれました。</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「天に栄光を、地に平和を！喜びなさい、イエスが生まれたのです。」天国から来た天使たちは言いました</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ja" sz="3000">
                <a:solidFill>
                  <a:schemeClr val="tx1">
                    <a:lumMod val="65000"/>
                    <a:lumOff val="35000"/>
                  </a:schemeClr>
                </a:solidFill>
              </a:rPr>
              <a:t>弟子たちは様々な人たちで、漁師、徴税人、革命家もいれば、短気な人もいました。</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しかし、イエスは弟子たちをよく選ぶように神に祈りました。そして、イエスは彼らをよく選び、よく世話をし、よく教えました。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これが、イエスが弟子たちを選んだ理由です。1) 彼らに神の言葉を教え、2) 学んだことに従って福音を宣べ伝えさせ、3) 神の国の力を宣べ伝えさせます。こうした理由から、イエスは弟子たちを選びました。</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私たちもイエスの弟子です。</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a" sz="2800">
                <a:solidFill>
                  <a:schemeClr val="tx1">
                    <a:lumMod val="65000"/>
                    <a:lumOff val="35000"/>
                  </a:schemeClr>
                </a:solidFill>
              </a:rPr>
              <a:t>私たちの働きはイエスの十二弟子の働きと同じです。</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a" sz="2800">
                <a:solidFill>
                  <a:schemeClr val="tx1">
                    <a:lumMod val="65000"/>
                    <a:lumOff val="35000"/>
                  </a:schemeClr>
                </a:solidFill>
              </a:rPr>
              <a:t>さあ、今日から弟子の人生を送りましょう</a:t>
            </a:r>
            <a:r xmlns:a="http://schemas.openxmlformats.org/drawingml/2006/main">
              <a:rPr altLang="ko-KR" lang="ja" sz="3200">
                <a:solidFill>
                  <a:schemeClr val="tx1">
                    <a:lumMod val="65000"/>
                    <a:lumOff val="35000"/>
                  </a:schemeClr>
                </a:solidFill>
              </a:rPr>
              <a:t>。</a:t>
            </a:r>
            <a:r xmlns:a="http://schemas.openxmlformats.org/drawingml/2006/main">
              <a:rPr altLang="en-US" lang="j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イエスは私たちがイエスの弟子のように成長できるように天国の真理を教えてくださる方です。</a:t>
            </a:r>
            <a:r xmlns:a="http://schemas.openxmlformats.org/drawingml/2006/main">
              <a:rPr altLang="en-US" lang="j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イエスは何人の弟子を使徒（遣わされる者）として選びましたか??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 </a:t>
            </a:r>
            <a:r xmlns:a="http://schemas.openxmlformats.org/drawingml/2006/main">
              <a:rPr altLang="ko-KR" lang="j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 </a:t>
            </a:r>
            <a:r xmlns:a="http://schemas.openxmlformats.org/drawingml/2006/main">
              <a:rPr altLang="ko-KR" lang="ja" sz="2800">
                <a:solidFill>
                  <a:schemeClr val="tx1">
                    <a:lumMod val="65000"/>
                    <a:lumOff val="35000"/>
                  </a:schemeClr>
                </a:solidFill>
              </a:rPr>
              <a:t>11</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③12 </a:t>
            </a:r>
            <a:r xmlns:a="http://schemas.openxmlformats.org/drawingml/2006/main">
              <a:rPr altLang="ko-KR" lang="ja"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十四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③12 </a:t>
            </a:r>
            <a:r xmlns:a="http://schemas.openxmlformats.org/drawingml/2006/main">
              <a:rPr altLang="ko-KR" lang="ja"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ある日、イエスは祈るために山の中腹に行き、一晩中神に祈りました。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朝が来ると、彼は弟子たちを呼び寄せ、その中から12人を選び、彼らを使徒に指名しました。</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6:</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イエスが山で教えられた福音。</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さて、群衆を見ると、彼は山腹に登って座りました。弟子たちが彼のところにやって来て、</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そして彼はこう言って彼らに教え始めた。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「心の貧しい人たちは幸いです、天国は彼らのものです。</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イエスは山の群衆に神の国の民としての生き方を教えました。</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「心の貧しい人たちは幸いです、天国は彼らのものです。</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天使たちが言ったように、イエスは飼い葉桶の中で健康に生まれました。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あなたは自分の歯で歯を返すことを学びましたが、右の頬を殴る者には左の頬を与えるように言います。そうすればあなた方は神の子となるでしょう！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空を飛ぶ鳥を見てください。鳥たちは農作業をしませんが、神はすべての鳥に餌を与えます。神は鳥以上にあなたのことを大事にしてくださるのではないでしょうか！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人々はイエスの教えに非常に驚きました。イエスには普通の聖書教師と違って権威があったからです。</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イエスは私たちに言います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神の民の生活は世の生活とは異なるということです。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イエスを信じない人と私たちの生活に違いはありますか？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自分自身を見つめ直し、神の国にふさわしい人生を送りましょう。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イエスは私たちを神の国の民のように生きるように変えてくださるお方です。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心の貧しい人は何を得ることができるでしょうか？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お金</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食べ物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名誉</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神の国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神の国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さて、群衆を見ると、彼は山腹に登って座りました。弟子たちが彼のところにやって来て、</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そして彼はこう言って彼らに教え始めた。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「心の貧しい人たちは幸いです、天国は彼らのものです。</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イエスは嵐を静める</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彼は立ち上がって風を叱責し、波に向かって「静かに！静かにしていなさい！」と言った。その後、風も止み、すっかり穏やかになりました。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イエスと弟子たちはガリラヤ湖を渡るために一緒に船に乗りました。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ja" altLang="ko-KR" sz="2500">
                <a:solidFill>
                  <a:schemeClr val="tx1">
                    <a:lumMod val="65000"/>
                    <a:lumOff val="35000"/>
                  </a:schemeClr>
                </a:solidFill>
              </a:rPr>
              <a:t>ベツレヘムの羊飼いたちは、人々を救う神の御子に会うためにやって来ました。 "イエス！神の子よ！この地に来てくれてありがとう！」</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湖を渡っていると、突然猛烈な風が吹き、恐ろしい波が押し寄せました。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弟子たちはやがてイエスに言った。 「先生、私たちが溺れても構いませんよ！」</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イエスは風を叱責し、波に向かって言いました。「静かに！」じっとしてて！」その後、風も止み、すっかり穏やかになりました。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彼らは恐ろしくなり、互いに尋ねました。「これは誰ですか？」風も波も彼に従います！」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神だけが海を指揮できる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そして風。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だからこそ、イエスは世界を創造し、支配する神なのです。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私たちが信じているイエスは、多くの神の一人ではなく、唯一にして全能の創造主神です。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私たちはこの事実を思い出すことによって信仰を成長させなければなりません。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イエスは、この世界のすべてのものを造り、支配する万物の所有者です。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イエスは海と風に対して何を命じましたか。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じっとしていなさい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走って遊ぶ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目覚める</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開く</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あなたの</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じっとしていなさい</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彼は立ち上がって風を叱責し、波に向かって「静かに！静かにしていなさい！」と言った。その後、風も止み、すっかり穏やかになりました。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誰が私の服に触れたのですか？</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彼女はイエスのことを聞くと、群衆の中に紛れ込んで彼の後ろに近づき、彼の外套に触れた、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28.「彼の服に触れるだけで治る」と思ったからです。</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すべてのものの主人であるイエスは、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神の子です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しかし、イエスがこの地に来られたとき、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彼は飼い葉桶で質素な姿で生まれました。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イエスを信じる私たち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神の子たちです。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しかし、私たちはイエスのように謙虚に低く生きなければなりません。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多くの人がイエスのことを聞き、イエスに従いました。</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そのとき、一人の女性が彼の後ろに来て、いやしてもらうためにイエスの服に触れました。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ある女性は12年間出血という病気に悩まされていました。彼女はそれを修正するために多くの方法を試みましたが、修正されず、持っているすべてを費やしてしまいました。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「誰が私の服を触ったの？？」イエスはすぐに、自分の力が自分から消えてしまったことに気づきました。彼女はやって来て彼の足元にひれ伏し、真実をすべて話しました。</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イエスは彼女に、「娘よ、あなたの信仰があなたを癒しました」と言われました。安心して行きなさい。』</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12年間出血に苦しんでいた女性がイエスのところに行った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信仰をもって。</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イエスはその女性を癒し、人々の前で彼女の信仰を称賛されました。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神は今でも私たちの信仰を見ておられます。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困難な出来事に遭遇したとき、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信仰を持って神のもとに来ましょう。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イエスは私たちの痛みや困難を知っていて、それを解決してくださいます。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12年間病気を患っていた女性はイエスに何に触れたのでしょうか？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髪の毛</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手</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服装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服装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彼女はイエスのことを聞くと、群衆の中に紛れ込んで彼の後ろに近づき、彼の外套に触れた、</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「彼の服に触れるだけで治る」と思ったからです。</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No.63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タリサ・クーム！</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ja" sz="4000">
                <a:solidFill>
                  <a:srgbClr val="FF0000"/>
                </a:solidFill>
              </a:rPr>
              <a:t>今日の言葉</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ja" sz="3600">
                <a:solidFill>
                  <a:schemeClr val="tx1">
                    <a:lumMod val="65000"/>
                    <a:lumOff val="35000"/>
                  </a:schemeClr>
                </a:solidFill>
              </a:rPr>
              <a:t>あなたは子供を身ごもって男の子を産み、その子にイエスという名前を付けることになります。</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ja" sz="2800">
                <a:solidFill>
                  <a:schemeClr val="tx1">
                    <a:lumMod val="65000"/>
                    <a:lumOff val="35000"/>
                  </a:schemeClr>
                </a:solidFill>
              </a:rPr>
              <a:t>ルーク</a:t>
            </a:r>
            <a:r xmlns:a="http://schemas.openxmlformats.org/drawingml/2006/main">
              <a:rPr altLang="en-US" dirty="0" lang="ja" sz="2800">
                <a:solidFill>
                  <a:schemeClr val="tx1">
                    <a:lumMod val="65000"/>
                    <a:lumOff val="35000"/>
                  </a:schemeClr>
                </a:solidFill>
              </a:rPr>
              <a:t> </a:t>
            </a:r>
            <a:r xmlns:a="http://schemas.openxmlformats.org/drawingml/2006/main">
              <a:rPr altLang="ko-KR" dirty="0" lang="j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イエスは謙虚で謙虚な態度で地上に来られましたが、私たちの真の王です。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彼は彼女の手を取って、「タリサ・クーム！」と言った。 （つまり、「お嬢さん、起きなさい、と言いますよ！」という意味です）。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会堂の支配人であるヤイロという男がイエスのところに来て言いました。 「私の娘は死につつあります。助けて。"</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イエスと一緒に家に帰る途中、ある男が走ってきて、娘がすでに亡くなったと告げました。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家に着くとヤイロの娘はすでに亡くなっており、人々は泣き叫んでいました。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イエスは中に入って彼らに言われた、「あの子は死んでいません、眠っているのです」。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「彼は彼女の手を取って、「タリサ・クーム！」と言った。 （つまり、「お嬢さん、起きなさい、と言いますよ！」という意味です）。すぐに女の子は立ち上がって歩き回りました。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イエスは死を支配されるお方です。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人にとって死は最も恐ろしいものですが、イエスは死を克服されました。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私たちは遅かれ早かれいつか死ぬでしょう。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しかし、死を恐れる必要はありません。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それは、死を支配するのはイエス様だからです。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そして私たちは死に打ち勝ったイエスを信じます。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イエスは命を与えるお方であり、同時に命を支配されるお方です。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「タリサ・クーム！」とはどういう意味ですか？平均？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ja" sz="2800">
                <a:solidFill>
                  <a:schemeClr val="tx1">
                    <a:lumMod val="65000"/>
                    <a:lumOff val="35000"/>
                  </a:schemeClr>
                </a:solidFill>
              </a:rPr>
              <a:t>お嬢さん、朝食を食べてください！</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お嬢ちゃん、寝なさい！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お嬢ちゃん、起きて！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小さな女の子、歌を歌ってください！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a:t>
            </a:r>
            <a:r xmlns:a="http://schemas.openxmlformats.org/drawingml/2006/main">
              <a:rPr altLang="ko-KR" lang="ja" sz="2800">
                <a:solidFill>
                  <a:srgbClr val="ff0000"/>
                </a:solidFill>
              </a:rPr>
              <a:t>お嬢ちゃん、起きて！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彼は彼女の手を取って、「タリサ・クーム！」と言った。 （つまり、「お嬢さん、起きなさい、と言いますよ！」という意味です）。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クイズ</a:t>
            </a:r>
            <a:r xmlns:a="http://schemas.openxmlformats.org/drawingml/2006/main">
              <a:rPr altLang="en-US" lang="j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イエスはどこで生まれましたか?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宮殿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飼い葉桶の中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高級ホテル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a:t>
            </a:r>
            <a:r xmlns:a="http://schemas.openxmlformats.org/drawingml/2006/main">
              <a:rPr altLang="ko-KR" lang="ja" sz="2800">
                <a:solidFill>
                  <a:srgbClr val="ff0000"/>
                </a:solidFill>
              </a:rPr>
              <a:t>飼い葉桶の中</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No.64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ベセスダの病人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そこでイエスは彼に言われた、「起きなさい。床を担いで歩きなさい」。</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a" altLang="ko-KR" sz="3600">
                <a:solidFill>
                  <a:schemeClr val="tx1">
                    <a:lumMod val="65000"/>
                    <a:lumOff val="35000"/>
                  </a:schemeClr>
                </a:solidFill>
              </a:rPr>
              <a:t>すぐにその男は治った。彼はマットを拾い上げて歩きました。このことが起こった日は安息日であり、</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ヨハネ 5:</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エルサレムにはベテスダというプールがありました。そこには大勢の病人が集まり、水が動くのを待っていました。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というのは、主の使いが、ある季節になると池に降りてきて、水をかき混ぜたからです。水がかき混ぜられた後、最初に足を踏み入れた者は、どんな病気にかかっていても回復した。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歩くことができない男性がいました。イエスが彼を見て、38年間そこにいた男に尋ねたとき。 「元気になりたいですか？」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「先生、水がかき混ぜられたときにプールに入るのを手伝ってくれる人がいません。お願い助けて！"そこでイエスは彼に言われた、「起きなさい。マットを担いで歩いてください。」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イエスはそう言われると、床を担ぎ上げて歩きました。 38年間病気を患っていた病人はすぐに治りました。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ベセスダのプールにいる病人にとって最も必要なものは、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治ります。</a:t>
            </a:r>
            <a:r xmlns:a="http://schemas.openxmlformats.org/drawingml/2006/main">
              <a:rPr lang="j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イエスは私たちが何を必要としているかを知っています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私たちよりも優れています。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イエスは私たちに与えてくださるお方です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私たちの必要なもの。</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イエスはすべての病気を癒し、すべてを支配する力をお持ちです。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病人はイエスに何をしてほしいと言いましたか。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私の病気を治してください！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助けてください！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食べ物をください！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水が盛り上がったらプールに入るのを手伝ってください！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水が盛り上がったらプールに入るのを手伝ってください！</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今日、ダビデの町であなた方に救い主が生まれました。彼は主キリストです。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のように</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そこでイエスは彼に言われた、「起きなさい。床を担いで歩きなさい」。</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a" altLang="ko-KR" sz="3600">
                <a:solidFill>
                  <a:schemeClr val="tx1">
                    <a:lumMod val="65000"/>
                    <a:lumOff val="35000"/>
                  </a:schemeClr>
                </a:solidFill>
              </a:rPr>
              <a:t>9.その人はすぐに治りました。彼はマットを拾い上げて歩きました。このことが起こった日は安息日であり、</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ヨハネ 5:</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5,000人を養ったイエス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それからイエスはパンを取り、感謝をささげ、座っている人々に好きなだけ配りました。彼は魚に対しても同じことをしました。</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5,000人以上の人々がイエスの教えを聞くために集まりました。</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しかし、昼食の時間でした。誰もがお腹を空かせていましたが、食べるものはなく、持っていたのは2匹の魚と5つのパンだけでした。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それからイエスはパンと魚を取り、感謝をささげ、座っている人々に好きなだけ配りました。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しかし、驚くべきことが起こりました！ 5,000人はお腹いっぱいになりました！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そして彼らはそれらを集め、食べた人たちが残した五つの大麦のパンのかけらを十二の籠に詰めた。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私たちにとって、5,000 人以上を満員にする方法はありません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5つのパンと2匹の魚を持っています。</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しかし、神の子イエスは彼らに奇跡を起こしました。</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私たちが何かを持っているかどうかよりも、常にイエスと共にいることの方が大切です。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イエス様は私たちに食べ物を豊かに与えてくださるお方です。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No.47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イエス様お誕生日おめでとう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イエスが5,000人に食事を与えた後、食べ物はどれくらい残ったでしょうか。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かご10個</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 </a:t>
            </a:r>
            <a:r xmlns:a="http://schemas.openxmlformats.org/drawingml/2006/main">
              <a:rPr lang="ja" altLang="ko-KR" sz="2800">
                <a:solidFill>
                  <a:schemeClr val="tx1">
                    <a:lumMod val="65000"/>
                    <a:lumOff val="35000"/>
                  </a:schemeClr>
                </a:solidFill>
              </a:rPr>
              <a:t>11個のバスケット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かご12個</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かご13個</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かご12個</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それからイエスはパンを取り、感謝をささげ、座っている人々に好きなだけ配りました。彼は魚に対しても同じことをしました。</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イエスは水の上を歩いている</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彼らが三マイルか三マイル半ほど漕いだとき、イエスが水の上を歩きながら舟に近づいてくるのが見えました。そして彼らは恐怖を感じました。</a:t>
            </a:r>
            <a:endParaRPr xmlns:a="http://schemas.openxmlformats.org/drawingml/2006/main" lang="en-US" altLang="ko-KR" sz="3600"/>
          </a:p>
          <a:p>
            <a:pPr xmlns:a="http://schemas.openxmlformats.org/drawingml/2006/main" lvl="0">
              <a:defRPr/>
            </a:pPr>
            <a:r xmlns:a="http://schemas.openxmlformats.org/drawingml/2006/main">
              <a:rPr lang="ja" altLang="ko-KR" sz="3600"/>
              <a:t>しかしイエスは彼らに言った、「それはわたしだ、恐れるな」。</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イエスが一人で山で祈っている間、弟子たちは湖の向こうへ舟を漕いでいました。</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やがて辺りは暗くなり、風も水も強くなり荒れてきました。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「そこを見てください！誰かが水の上を歩いているよ！」と彼らは怖がりました。そのうちの一人が「誰かが水の上を歩いている！」と叫びました。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「それは私です。恐れることはありません！」水の上を歩いているのはイエスです。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彼らはこれに驚きました。彼らはイエスを舟に迎えました。彼らは、「イエスは神の子に違いない！」と考えました。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水の上を歩くことは何かです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誰もできません。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しかしイエスは水の上を歩いた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弟子たちを見つけるために。</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イエス様は特別な人ですから、</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神の子。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私たちは本当に信じる必要がある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イエスが神の子であるということ。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家に着くと、彼らはその子供が母親のマリアと一緒にいるのを見て、ひれ伏して彼を崇拝しました。それから彼らは宝物を開けて、金、香、没薬の贈り物を彼に贈りました。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マタイ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rgbClr val="ff0000"/>
                </a:solidFill>
              </a:rPr>
              <a:t>イエスとは誰ですか？</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イエスは、私たちがどんな障害に直面していても、助けて救うために私たちのところに来てくださるお方です。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イエスはどうやって湖の真ん中で弟子たちのところに来たのでしょうか？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水の上を飛ぶ。</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より速い船に乗る…</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水泳..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水の上を歩く。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水の上を歩く。</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彼らが三マイルか三マイル半ほど漕いだとき、イエスが水の上を歩きながら舟に近づいてくるのが見えました。そして彼らは恐怖を感じました。</a:t>
            </a:r>
            <a:endParaRPr xmlns:a="http://schemas.openxmlformats.org/drawingml/2006/main" lang="en-US" altLang="ko-KR" sz="3600"/>
          </a:p>
          <a:p>
            <a:pPr xmlns:a="http://schemas.openxmlformats.org/drawingml/2006/main" lvl="0">
              <a:defRPr/>
            </a:pPr>
            <a:r xmlns:a="http://schemas.openxmlformats.org/drawingml/2006/main">
              <a:rPr lang="ja" altLang="ko-KR" sz="3600"/>
              <a:t>しかしイエスは彼らに言った、「それはわたしだ、恐れるな」。</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ペテロのキリストの告白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シモン・ペテロは、「あなたは生ける神の子キリストです」と答えました。</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マシュー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ある日、イエスは弟子たちに「人々は人の子を誰だと言いますか?」と尋ねました。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彼らは答えた、「バプテスマのヨハネだと言う人もいます。エリヤと言う人もいます。そして預言者の一人。」</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「でも、あなたはどうですか？」彼は尋ねた。 「私を誰だと言うの？」</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シモン・ペテロは、「あなたは生ける神の子キリストです」と答えました。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イエスは大喜びで言われました。 「あなたの告白は正しいです！この岩の上に私は私の教会を建てます！」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イエスが生まれたとき、東の医師たちの前に星が現れました。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ペテロはイエスが誰であるかを正確に知っており、イエスについて正確に告白しました。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そしてイエスはこれを聞いて、ペテロの正しい告白を称賛されました。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私たちはイエスを誰だと思いますか?</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私たちは聖書に書かれているとおりにイエスを知らなければならず、聖書に書かれているとおりにイエスについて告白しなければなりません。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rgbClr val="ff0000"/>
                </a:solidFill>
              </a:rPr>
              <a:t>イエスとは誰ですか？</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イエスは正しい信仰告白に基づいて教会を建てられる方です。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ペテロはイエスは誰だと言いましたか?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神の御子キリスト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強力なエリヤ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洗礼者ヨハネ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エレミヤ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①</a:t>
            </a:r>
            <a:r xmlns:a="http://schemas.openxmlformats.org/drawingml/2006/main">
              <a:rPr lang="ja" altLang="ko-KR" sz="2800">
                <a:solidFill>
                  <a:srgbClr val="ff0000"/>
                </a:solidFill>
              </a:rPr>
              <a:t>神の御子キリスト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シモン・ペテロは、「あなたは生ける神の子キリストです」と答えました。</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マシュー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愚かな金持ちの物語</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「ところが神は彼に言われた、『愚か者よ。今晩、あなたの命が脅かされるだろう。それでは、あなたが自分のために用意したものを誰が手に入れるのか。』</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「イエスは言われた。「人の命は、その人の持っているものとは何の関係もない。」</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そしてイエスは私たちに物語を語ってくださいました。</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ja" altLang="ko-KR" sz="3200">
                <a:solidFill>
                  <a:schemeClr val="tx1">
                    <a:lumMod val="65000"/>
                    <a:lumOff val="35000"/>
                  </a:schemeClr>
                </a:solidFill>
              </a:rPr>
              <a:t>愚かな金持ちの話です。</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金持ちは、自分の富と穀物のために、より大きな倉庫を喜んで建てました。 「倉庫にたくさんの食べ物を集めたよ、魂よ、今は楽しんでね！」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そこで神は金持ちにこう言いました。</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「あなたは愚か者です。もし私が今日あなたの命を奪ったら、あなたの富は誰の財産になるのですか？」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「この星は王が生まれる時に見えるんだよ！星を追ってみましょう！」医師たちはこの星の追跡を始めた。</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イエスは話し終えてこう言われました。</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「自分のために富を蓄えるのではなく、神のために蓄えなさい。困っている人を助けるために最善を尽くしなさい。</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ja" altLang="ko-KR" sz="3500">
                <a:solidFill>
                  <a:schemeClr val="tx1">
                    <a:lumMod val="65000"/>
                    <a:lumOff val="35000"/>
                  </a:schemeClr>
                </a:solidFill>
              </a:rPr>
              <a:t>あなたのお金は何に使われていますか？</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ja" altLang="ko-KR" sz="3500">
                <a:solidFill>
                  <a:schemeClr val="tx1">
                    <a:lumMod val="65000"/>
                    <a:lumOff val="35000"/>
                  </a:schemeClr>
                </a:solidFill>
              </a:rPr>
              <a:t>自分だけを満足させるためだけに使われていませんか？</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a" altLang="ko-KR" sz="3500">
                <a:solidFill>
                  <a:schemeClr val="tx1">
                    <a:lumMod val="65000"/>
                    <a:lumOff val="35000"/>
                  </a:schemeClr>
                </a:solidFill>
              </a:rPr>
              <a:t>お金は使うべきだ</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a" altLang="ko-KR" sz="3500">
                <a:solidFill>
                  <a:schemeClr val="tx1">
                    <a:lumMod val="65000"/>
                    <a:lumOff val="35000"/>
                  </a:schemeClr>
                </a:solidFill>
              </a:rPr>
              <a:t>神の栄光のために。</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ja" altLang="ko-KR" sz="3500">
                <a:solidFill>
                  <a:schemeClr val="tx1">
                    <a:lumMod val="65000"/>
                    <a:lumOff val="35000"/>
                  </a:schemeClr>
                </a:solidFill>
              </a:rPr>
              <a:t>私たちは神の国の民です。したがって、私たちは自分のお金で困っている人たちを助ける必要があります。</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イエスはすべての命とすべての富の所有者です。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愚かな金持ちは自分の魂のために何をしたでしょうか？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彼は貧しい人々を助けました。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彼は神を崇拝した。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彼は福音を宣べ伝えました。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彼はたくさんの富を蓄えました。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彼はたくさんの富を蓄えました。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「ところが神は彼に言われた、『愚か者よ。今晩、あなたの命が脅かされるだろう。それでは、あなたが自分のために用意したものを誰が手に入れるのか。』</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No.69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迷子の羊を探して</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同じように、悔い改める一人の罪人の方が、悔い改める必要のない九十九人の義人よりも天での喜びが大きいだろう、と言っておきます。</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ある日、一匹の羊が友達の羊から引き離されて一人残されました。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羊飼いが羊を数えてみると、100匹のうちの1匹がいなくなっていることに気づきました。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羊飼いは99匹の羊を残して、迷子の羊を探しに出かけました。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星はベツレヘムの馬小屋の上に止まりました。聖書はイエスがベツレヘムで生まれたと預言していました。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そしてついに羊飼いは迷子の羊を見つけました。</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羊飼いは羊を連れて大喜びで家に帰り、盛大な宴会を開きました。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イエスは話し終えてこう言われました。</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「羊飼いが迷子の羊を見つけて喜ぶのと同じように、</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神は一人の罪人の悔い改めを喜ばれるのです。」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羊飼いは迷子の羊を見つけるために数え切れないほどの犠牲を払わなければなりませんでした。</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イエスは私たちを救うために自分の命を犠牲にしました。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私たちは迷える羊のように私たちを救ってくださったイエスに感謝しなければなりません。</a:t>
            </a:r>
            <a:r xmlns:a="http://schemas.openxmlformats.org/drawingml/2006/main">
              <a:rPr lang="j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r xmlns:a="http://schemas.openxmlformats.org/drawingml/2006/main">
              <a:rPr lang="ja" altLang="en-US" sz="3600">
                <a:solidFill>
                  <a:srgbClr val="0070c0"/>
                </a:solidFill>
              </a:rPr>
              <a:t> </a:t>
            </a:r>
            <a:r xmlns:a="http://schemas.openxmlformats.org/drawingml/2006/main">
              <a:rPr lang="ja" altLang="ko-KR" sz="3600">
                <a:solidFill>
                  <a:srgbClr val="0070c0"/>
                </a:solidFill>
              </a:rPr>
              <a:t>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イエスは私たちの罪の悔い改めを喜ばれるお方です。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羊飼いは迷子の羊を探しているときに何もしなかったことはありますか?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彼は迷子の羊を捜すために99匹の羊を残しました。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彼は失くしたものを見つけて喜んでいました。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彼は新しい羊を買いました。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彼はパーティーに人々を呼んだ。</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彼は新しい羊を買いました。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同じように、悔い改める一人の罪人の方が、悔い改める必要のない九十九人の義人よりも天での喜びが大きいだろう、と言っておきます。</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善きサマリア人の物語</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「この三人のうち、強盗の手に落ちた男の隣人は誰だと思いますか?」</a:t>
            </a:r>
            <a:endParaRPr xmlns:a="http://schemas.openxmlformats.org/drawingml/2006/main" lang="en-US" altLang="ko-KR" sz="3600"/>
          </a:p>
          <a:p>
            <a:pPr xmlns:a="http://schemas.openxmlformats.org/drawingml/2006/main" lvl="0">
              <a:defRPr/>
            </a:pPr>
            <a:r xmlns:a="http://schemas.openxmlformats.org/drawingml/2006/main">
              <a:rPr lang="ja" altLang="ko-KR" sz="3600"/>
              <a:t>律法の専門家は、「彼を憐れんだ人です」と答えました。イエスは彼に、「行って同じようにしなさい」と言われました。</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ある男が一人で歩いていると強盗に遭遇した。彼らは彼の服を剥ぎ取り、殴り、半殺しの状態で立ち去った。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すると、途中で司祭がたまたま彼を見かけ、反対側を通り過ぎました。レビ人も同様でした。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ベツレヘムの馬小屋にはマリア、ヨセフ、そして王として地上に来た幼子イエスがいました。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第三に、サマリア人が偶然彼を見かけました。サマリア人はユダヤ人にとって嫌われる人々でした。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しかし、サマリア人は彼を憐れんで、よく扱い、世話をしました。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イエスはこう言いました。「神の民は、どんな時でも、困っている人を助ける良き隣人でなければなりません。」</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祭司とレビ人は表面的には神に近いように見えましたが、他の人を愛していませんでした。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このサマリア人は、表面的には神に近くないように見えましたが、他人を愛そうとする良き隣人でした。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私たちも神に近いなら、困っている隣人を助ける人になるべきです。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私たちも、略奪された者たちと同じように、罪のために死を強いられているのです。</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ja" altLang="ko-KR" sz="3600">
                <a:solidFill>
                  <a:schemeClr val="tx1">
                    <a:lumMod val="65000"/>
                    <a:lumOff val="35000"/>
                  </a:schemeClr>
                </a:solidFill>
              </a:rPr>
              <a:t>しかし、イエス様はこの悲惨な状況から私たちを救ってくださったのです。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祭司とレビ人は強盗に遭った人を見たときどうしましたか。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彼らは彼のために祈りました。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その人は傷の手当てをした。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彼らは彼を病院に連れて行きました。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彼らは反対側で彼の横を通り過ぎました。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彼らは反対側で彼の横を通り過ぎました。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「この三人のうち、強盗の手に落ちた男の隣人は誰だと思いますか?」</a:t>
            </a:r>
            <a:endParaRPr xmlns:a="http://schemas.openxmlformats.org/drawingml/2006/main" lang="en-US" altLang="ko-KR" sz="3600"/>
          </a:p>
          <a:p>
            <a:pPr xmlns:a="http://schemas.openxmlformats.org/drawingml/2006/main" lvl="0">
              <a:defRPr/>
            </a:pPr>
            <a:r xmlns:a="http://schemas.openxmlformats.org/drawingml/2006/main">
              <a:rPr lang="ja" altLang="ko-KR" sz="3600"/>
              <a:t>律法の専門家は、「彼を憐れんだ人です」と答えました。イエスは彼に、「行って同じようにしなさい」と言われました。</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メアリーとマーサ</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ja" altLang="ko-KR" sz="4000"/>
              <a:t>しかし、必要なことは1つだけです。メアリーはより良いものを選んだので、それが彼女から奪われることはありません。」</a:t>
            </a:r>
            <a:endParaRPr xmlns:a="http://schemas.openxmlformats.org/drawingml/2006/main" lang="en-US" altLang="ko-KR" sz="4000"/>
          </a:p>
          <a:p>
            <a:pPr xmlns:a="http://schemas.openxmlformats.org/drawingml/2006/main" lvl="0">
              <a:defRPr/>
            </a:pPr>
            <a:r xmlns:a="http://schemas.openxmlformats.org/drawingml/2006/main">
              <a:rPr lang="j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j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イエスはマリアとマルタの家に招待されました。</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東方から来た医師たちは、用意していた黄金、香、没薬をイエスに贈り物として渡しました。 「イエス様、この地に来てくれてありがとう！」</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マルタが忙しく働いている間、マリアはイエスの話に熱心に耳を傾けました。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「こんなに忙しいのに、メアリーが一人で仕事をさせてくれたなんて信じられない」とマーサは思いました。</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結局、マルタはイエスに不平を言いました。 「イエス様、メアリーを解放してください。私には一人でやるには仕事が多すぎます。」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イエスは、「あまり多くをしないでください。マリアは聞くのが好きなので、ずっと聞き続けるでしょう。」と言われました。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マルタは、やるべきことがたくさんあるのにマリアがイエスの言うことを聞くのは正しくないと考えました。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しかしイエスは、イエスの話を聞くことが何よりも大切だと彼らに教えました。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聖書を聞いて学ぶ時間は、私たちにとって最も貴重な時間です。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聖書に耳を傾け、聖書から学ぶ時間を奪われるべきではありません。</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イエスは神の言葉を聞く人を愛するお方です。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マルタがたくさん働いている間、マリアは何をしていましたか。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彼女は祈りました。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彼女はイエスの言葉を聞きました。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彼女は寝ていました。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彼女はマーサを一生懸命助けました。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②</a:t>
            </a:r>
            <a:r xmlns:a="http://schemas.openxmlformats.org/drawingml/2006/main">
              <a:rPr lang="ja" altLang="ko-KR" sz="2800">
                <a:solidFill>
                  <a:srgbClr val="ff0000"/>
                </a:solidFill>
              </a:rPr>
              <a:t>彼女はイエスの言葉を聞きました。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ja" altLang="ko-KR" sz="4000"/>
              <a:t>しかし、必要なことは1つだけです。メアリーはより良いものを選んだので、それが彼女から奪われることはありません。」</a:t>
            </a:r>
            <a:endParaRPr xmlns:a="http://schemas.openxmlformats.org/drawingml/2006/main" lang="en-US" altLang="ko-KR" sz="4000"/>
          </a:p>
          <a:p>
            <a:pPr xmlns:a="http://schemas.openxmlformats.org/drawingml/2006/main" lvl="0">
              <a:defRPr/>
            </a:pPr>
            <a:r xmlns:a="http://schemas.openxmlformats.org/drawingml/2006/main">
              <a:rPr lang="j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j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ja" altLang="ko-KR" sz="2500" dirty="0">
                <a:solidFill>
                  <a:schemeClr val="tx1">
                    <a:lumMod val="65000"/>
                    <a:lumOff val="35000"/>
                  </a:schemeClr>
                </a:solidFill>
              </a:rPr>
              <a:t>イスラエルのガリラヤにマリアという名の処女が住んでいました。彼女はジョセフという名の若い男性と婚約していました。</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医師たちはイスラエルから遠く離れた国からも王であるイエスを崇拝するためにやって来ました。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イエスは人々の真の王である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世界中で。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イエス様は私の王でもあります。</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私たちは常に王であるイエスを礼拝し、従う人生を送らなければなりません。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イエスは私たちの崇拝に値します。</a:t>
            </a:r>
            <a:r xmlns:a="http://schemas.openxmlformats.org/drawingml/2006/main">
              <a:rPr altLang="en-US" lang="j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イエスが誕生日プレゼントとして受け取らなかったのはどれですか?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ゴールド</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お香</a:t>
            </a:r>
            <a:r xmlns:a="http://schemas.openxmlformats.org/drawingml/2006/main">
              <a:rPr altLang="en-US" lang="j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没薬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コンピュータ</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コンピューター</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家に着くと、彼らはその子供が母親のマリアと一緒にいるのを見て、ひれ伏して彼を崇拝しました。それから彼らは宝物を開けて、金、香、没薬の贈り物を彼に贈りました。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マタイ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いいえ。</a:t>
            </a:r>
            <a:r xmlns:a="http://schemas.openxmlformats.org/drawingml/2006/main">
              <a:rPr lang="ja" altLang="en-US" b="1">
                <a:solidFill>
                  <a:schemeClr val="tx1">
                    <a:lumMod val="50000"/>
                    <a:lumOff val="50000"/>
                  </a:schemeClr>
                </a:solidFill>
              </a:rPr>
              <a:t> </a:t>
            </a:r>
            <a:r xmlns:a="http://schemas.openxmlformats.org/drawingml/2006/main">
              <a:rPr lang="ja" altLang="ko-KR" b="1">
                <a:solidFill>
                  <a:schemeClr val="tx1">
                    <a:lumMod val="50000"/>
                    <a:lumOff val="50000"/>
                  </a:schemeClr>
                </a:solidFill>
              </a:rPr>
              <a:t>48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赤子イエスはエジプトに逃亡</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彼らが去ったとき、主の天使が夢の中でヨセフに現れました。 「起きなさい。子供とその母親を連れてエジプトに逃げなさい。私が言うまでそこにいてください。ヘロデが子供を殺そうと子供を捜すからです。」と彼は言いました。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マタイ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イスラエルの王ヘロデは東方三博士を通じてイエスの誕生の知らせを聞き、イエスの殺害を計画しました。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しかし、ヘロデの陰謀をすべて知っていた神は、夢の中で東方三博士たちはヘロデから離れるべきだと言いました。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また、マリアの夫ヨセフは、夢の中で天使がこう言うのを聞きました。「エジプトに逃げなさい。」ヘロデはイエスを殺そうとしている。」</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それを聞いたヨセフはマリアと幼子イエスを連れてヘロデのもとからエジプトへ逃亡しました。</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ja" sz="2800">
                <a:solidFill>
                  <a:schemeClr val="tx1">
                    <a:lumMod val="65000"/>
                    <a:lumOff val="35000"/>
                  </a:schemeClr>
                </a:solidFill>
              </a:rPr>
              <a:t>ある日、天使がマリアに現れました。 「こんにちは、好感度の高いあなた！主はあなたとともにおられます。」</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一方、東方三博士に騙されたことを知ったヘロデは、ベツレヘムの赤ん坊をすべて殺すという恐ろしい命令を出しました。イエスはヘロデが死ぬまでエジプトに留まらなければなりませんでした。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羊飼いと賢者たちはイエスが誰であるかを認識しました。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しかし、王ヘロデはイエスを認識しませんでした。さらに、貪欲さのゆえに、イエスを殺そうとする残酷な罪を犯しました。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世界にはイエスのことを聞こうとしない人がたくさんいます。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それは非常に重大な罪です。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イエスは人間の力では決して止めることができないお方です。</a:t>
            </a:r>
            <a:r xmlns:a="http://schemas.openxmlformats.org/drawingml/2006/main">
              <a:rPr altLang="en-US" lang="j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イエスはヘロデからどこへ逃げたのでしょうか。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エジプト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アメリカ</a:t>
            </a:r>
            <a:r xmlns:a="http://schemas.openxmlformats.org/drawingml/2006/main">
              <a:rPr altLang="en-US" lang="j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韓国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イスリアル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エジプト</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彼らが去ったとき、主の天使が夢の中でヨセフに現れました。 「起きなさい。子供とその母親を連れてエジプトに逃げなさい。私が言うまでそこにいてください。ヘロデが子供を殺そうと子供を捜すからです。」と彼は言いました。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マタイ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No.49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神殿の少年イエス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「なぜ私を探していたのですか？」彼は尋ねた。 「私が父の家にいなければならないことを知らなかったのですか？」</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イエスが12歳の過越の祭りのとき、両親とともにエルサレムの神殿にやって来ました。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ヨセフとマリアはエルサレムの神殿から帰る途中、イエスを見つけることができませんでした。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ヨセフとマリアはイエスを見つけるためにエルサレムの神殿に戻りました。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ja" altLang="ko-KR" sz="2800" dirty="0">
                <a:solidFill>
                  <a:schemeClr val="tx1">
                    <a:lumMod val="65000"/>
                    <a:lumOff val="35000"/>
                  </a:schemeClr>
                </a:solidFill>
              </a:rPr>
              <a:t>「マリア、あなたは男の子を産むので、その子にイエスという名前を付けることになっています。」彼女はこの知らせを恐れていました。</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「私が父の家にいるのを知らなかったのですか？」イエスは神殿で聖書教師たちと話し合っていたが、彼らはみなイエスの知恵に驚いた。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それ以来、少年イエスは知恵と身長が成長するにつれて、神と人々に対する愛情を深めていきました。</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少年イエスは幼い頃から自分が神の子であることを知っていました。そして救い主としての人生への備えを心から整えました。</a:t>
            </a:r>
            <a:r xmlns:a="http://schemas.openxmlformats.org/drawingml/2006/main">
              <a:rPr altLang="en-US" lang="j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私たちは若いのに、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私たちは神の子であることをはっきりと覚えておく必要があります。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ですから、私たちは神の子として生きていることを神と人々に示す必要があります。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イエスは神の子ですが、肉の親に対して謙虚さと従順の模範を示しました。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失われたイエスはどこにいたのでしょうか？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で</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の</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トイレ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宮殿内</a:t>
            </a:r>
            <a:r xmlns:a="http://schemas.openxmlformats.org/drawingml/2006/main">
              <a:rPr altLang="en-US" lang="j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で</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の</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家の中で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a:t>
            </a:r>
            <a:r xmlns:a="http://schemas.openxmlformats.org/drawingml/2006/main">
              <a:rPr altLang="ko-KR" lang="ja" sz="2800">
                <a:solidFill>
                  <a:srgbClr val="ff0000"/>
                </a:solidFill>
              </a:rPr>
              <a:t>お寺の中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「なぜ私を探していたのですか？」彼は尋ねた。 「私が父の家にいなければならないことを知らなかったのですか？」</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イエスの洗礼</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「砂漠で呼びかける人の声、『主のために道を整え、まっすぐな道を整えなさい』。」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4.そして、ヨハネがやって来て、砂漠地帯で洗礼を授け、罪の赦しのための悔い改めの洗礼を説きました。</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イエスが30歳のとき、ラクダの服を着てバッタと野生の蜂蜜を食べている見知らぬ男が砂漠に現れました。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彼の名前は洗礼者ヨハネでした。救い主は来られるので、悔い改めてバプテスマを受けるよう人々に呼び掛けました。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ja" altLang="ko-KR" sz="2800" dirty="0">
                <a:solidFill>
                  <a:schemeClr val="tx1">
                    <a:lumMod val="65000"/>
                    <a:lumOff val="35000"/>
                  </a:schemeClr>
                </a:solidFill>
              </a:rPr>
              <a:t>しかし、彼女は神のメッセージに従いました。 「私は主の僕です。あなたが言ったとおりに私もそうなりますように。」</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「私は私の後に来る人を準備するためにここにいます！」</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洗礼者ヨハネはイエスの道を備えていました。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イエスも洗礼者ヨハネから洗礼を受けるために来られました。</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"見て！世の罪を取り除く神の子羊よ！」バプテスマのヨハネは大声でイエスを紹介しました。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イエスがヨハネからバプテスマを受けたとき、聖霊が鳩のようにイエスの上に降って天から声が聞こえました。あなたと一緒に私はとても満足しています。」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洗礼者ヨハネは自分を高く評価しませんでした。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彼はイエスを紹介することに生涯を捧げました。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誰のために生きていますか？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洗礼者ヨハネのように、私たちは私を誇ったり高めたりするのではなく、イエスを高め、紹介するような人生を送るべきです。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イエスは神のひとり子です。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イエスがバプテスマを受けたとき、天から何が降ってきましたか??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カラス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聖霊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ダチョウ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スズメ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②</a:t>
            </a:r>
            <a:r xmlns:a="http://schemas.openxmlformats.org/drawingml/2006/main">
              <a:rPr altLang="ko-KR" lang="ja" sz="2800">
                <a:solidFill>
                  <a:srgbClr val="ff0000"/>
                </a:solidFill>
              </a:rPr>
              <a:t>聖霊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「砂漠で呼びかける人の声、『主のために道を整え、まっすぐな道を整えなさい』。」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ja" sz="3600">
                <a:solidFill>
                  <a:schemeClr val="tx1">
                    <a:lumMod val="65000"/>
                    <a:lumOff val="35000"/>
                  </a:schemeClr>
                </a:solidFill>
              </a:rPr>
              <a:t>4.そして、ヨハネがやって来て、砂漠地帯で洗礼を授け、罪の赦しのための悔い改めの洗礼を説きました。</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イエスはサタンに誘惑された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イエスは彼に言われた、「サタンよ、わたしから離れなさい。『あなたの神、主を拝み、ただ主に仕えなさい』と書いてあるからだ。」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イエスが40日間断食して祈った後、サタンが現れてイエスを誘惑した。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ja" altLang="ko-KR" sz="2500" dirty="0">
                <a:solidFill>
                  <a:schemeClr val="tx1">
                    <a:lumMod val="65000"/>
                    <a:lumOff val="35000"/>
                  </a:schemeClr>
                </a:solidFill>
              </a:rPr>
              <a:t>それで、彼女は処女であったにもかかわらず妊娠しました。この子の名前はイエスです。彼は将来すべての人を罪から救う神の子です。</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"お腹がすきましたか？この石でお餅をついて食べてください！」サタンは最初の試みを行いました。しかし、イエスは神の言葉によってその試練を打ち破りました。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「だったらここから飛び出せ！あなたが神の子なら、死ぬことはありません。」サタンは神殿の頂上で二度目にイエスを試みました。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このとき、彼はイエスを非常に高い山に連れて行き、イエスに世界のすべての王国を見せて、「もしあなたが私にひれ伏すなら、これをすべてあなたにあげます！」と言いました。しかし、イエスは神の言葉によって第三の試練を退けられ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最終的に、イエスはサタンの誘惑をすべて打ち破りました。神はあらゆる誘惑に打ち勝ったイエスを喜ばれました。</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イエスは神の子でした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しかし、私たちと同じように、彼もサタンの誘惑に遭いました。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しかし、イエスは神の言葉によってサタンの誘惑に打ち勝ちました。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サタンは今でも私たちを誘惑します。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しかし、イエスのように、私たちも神の言葉によってサタンの誘惑に打ち勝つことができます。</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イエスは私たちが直面する誘惑に打ち勝つ助け手です。そして彼は、私たちが直面するすべての課題を理解し、それを克服するのを助けてくださる方です。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サタンはイエスにいくつの試練を与えましたか?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 1</a:t>
            </a:r>
            <a:r xmlns:a="http://schemas.openxmlformats.org/drawingml/2006/main">
              <a:rPr altLang="ko-KR" lang="ja" sz="2800">
                <a:solidFill>
                  <a:schemeClr val="tx1">
                    <a:lumMod val="65000"/>
                    <a:lumOff val="35000"/>
                  </a:schemeClr>
                </a:solidFill>
              </a:rPr>
              <a:t>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 2</a:t>
            </a:r>
            <a:r xmlns:a="http://schemas.openxmlformats.org/drawingml/2006/main">
              <a:rPr altLang="ko-KR" lang="ja" sz="2800">
                <a:solidFill>
                  <a:schemeClr val="tx1">
                    <a:lumMod val="65000"/>
                    <a:lumOff val="35000"/>
                  </a:schemeClr>
                </a:solidFill>
              </a:rPr>
              <a:t>つ</a:t>
            </a:r>
            <a:r xmlns:a="http://schemas.openxmlformats.org/drawingml/2006/main">
              <a:rPr altLang="en-US" lang="j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③３</a:t>
            </a:r>
            <a:r xmlns:a="http://schemas.openxmlformats.org/drawingml/2006/main">
              <a:rPr altLang="ko-KR" lang="ja" sz="2800">
                <a:solidFill>
                  <a:schemeClr val="tx1">
                    <a:lumMod val="65000"/>
                    <a:lumOff val="35000"/>
                  </a:schemeClr>
                </a:solidFill>
              </a:rPr>
              <a:t>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 </a:t>
            </a:r>
            <a:r xmlns:a="http://schemas.openxmlformats.org/drawingml/2006/main">
              <a:rPr altLang="ko-KR" lang="ja" sz="2800">
                <a:solidFill>
                  <a:schemeClr val="tx1">
                    <a:lumMod val="65000"/>
                    <a:lumOff val="35000"/>
                  </a:schemeClr>
                </a:solidFill>
              </a:rPr>
              <a:t>4</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③３</a:t>
            </a:r>
            <a:r xmlns:a="http://schemas.openxmlformats.org/drawingml/2006/main">
              <a:rPr altLang="ko-KR" lang="ja" sz="2800">
                <a:solidFill>
                  <a:srgbClr val="ff0000"/>
                </a:solidFill>
              </a:rPr>
              <a:t>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イエスは彼に言われた、「サタンよ、わたしから離れなさい。『あなたの神、主を拝み、ただ主に仕えなさい』と書いてあるからだ。」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水</a:t>
            </a:r>
            <a:r xmlns:a="http://schemas.openxmlformats.org/drawingml/2006/main">
              <a:rPr lang="ja" altLang="en-US" sz="4400"/>
              <a:t> </a:t>
            </a:r>
            <a:r xmlns:a="http://schemas.openxmlformats.org/drawingml/2006/main">
              <a:rPr lang="ja" altLang="ko-KR" sz="4400"/>
              <a:t>ワインに変わった</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これはイエスの奇跡のしるしの最初のものであり、イエスはガリラヤのカナで行いました。こうしてイエスはご自分の栄光を現し、弟子たちは彼に信仰を置きました。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メアリーは結婚していなかったにもかかわらず、息子を産むことを恐れていました。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しかし、彼女は信仰によって神の言葉を受け入れ、従いました。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神の言葉を信じて従うとき、私たちは恐れを抱くかもしれません。しかし、マリアの告白のように、私たちは「あなたのおっしゃるとおり、わたしもそうなりますように」と告白しなければなりません。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結婚式はガリラヤのカナで行われました。イエスと弟子たちも結婚式に招待されていました。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しかし、問題がありました。ワインがなくなってしまった。ワインがなければ宴会はできません。</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イエスは家の使用人たちに水がめに水を注がせました。使用人たちは彼らの求めに応じました。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その後、瓶の中の水を試飲しました。瓶の中の水がとても美味しいワインに変わりました。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ゲストはワインを試飲し、驚きました。最初よりも美味しいぶどう酒がふるまわれ、イエスの奇跡のおかげで宴はさらに盛り上がった。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イエスの時代にはワイン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宴会には絶対に欠かせないものでした。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イエスは水をぶどう酒に作り、宴会に必要なものを用意しました。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私たちにとってイエス様はなくてはならない存在です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祝宴のワインのように。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私たちはご自身を私たちに与えてくださったイエスの恵みを覚えていなければなりません。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a:t>
            </a:r>
            <a:r xmlns:a="http://schemas.openxmlformats.org/drawingml/2006/main">
              <a:rPr altLang="en-US" lang="j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誰が</a:t>
            </a:r>
            <a:r xmlns:a="http://schemas.openxmlformats.org/drawingml/2006/main">
              <a:rPr altLang="en-US" lang="ja" sz="3200"/>
              <a:t> </a:t>
            </a:r>
            <a:r xmlns:a="http://schemas.openxmlformats.org/drawingml/2006/main">
              <a:rPr altLang="ko-KR" lang="ja" sz="3200"/>
              <a:t>は</a:t>
            </a:r>
            <a:r xmlns:a="http://schemas.openxmlformats.org/drawingml/2006/main">
              <a:rPr altLang="en-US" lang="ja" sz="3200"/>
              <a:t> </a:t>
            </a:r>
            <a:r xmlns:a="http://schemas.openxmlformats.org/drawingml/2006/main">
              <a:rPr altLang="ko-KR" lang="ja" sz="3200"/>
              <a:t>イエス？</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イエスは祝宴のぶどう酒のように私たちの喜びです。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イエスは水を何に変えましたか?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牛乳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オレンジジュース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パン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ワイン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ワイン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これはイエスの奇跡のしるしの最初のものであり、イエスはガリラヤのカナで行いました。こうしてイエスはご自分の栄光を現し、弟子たちは彼に信仰を置きました。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No.53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ニコデモは夜にイエスのところにやって来ました。</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ja" sz="3200">
                <a:solidFill>
                  <a:srgbClr val="FF0000"/>
                </a:solidFill>
              </a:rPr>
              <a:t>イエスとは誰ですか？</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ja" sz="3600">
                <a:solidFill>
                  <a:srgbClr val="0070C0"/>
                </a:solidFill>
              </a:rPr>
              <a:t>イエス様は..</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ja" sz="3600">
                <a:solidFill>
                  <a:schemeClr val="tx1">
                    <a:lumMod val="65000"/>
                    <a:lumOff val="35000"/>
                  </a:schemeClr>
                </a:solidFill>
              </a:rPr>
              <a:t>イエスは私たちの救い主として地上に来られました。</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イエスは答えました、「真実を言いますが、水と御霊によって生まれなければ、誰も神の国に入ることができません。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イスラエルの教師であるニコデモという人がいました。</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来た</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に</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イエス</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に</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聞く</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で</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夜。</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「どうすれば神の国に入ることができるでしょうか？」</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ja" altLang="ko-KR" sz="2800">
                <a:solidFill>
                  <a:schemeClr val="tx1">
                    <a:lumMod val="65000"/>
                    <a:lumOff val="35000"/>
                  </a:schemeClr>
                </a:solidFill>
              </a:rPr>
              <a:t>「新しく生まれなければ、神の国に入ることができない。」イエスは答えられました。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彼は生まれ変わらなければならないことを理解していませんでした。 「母の胎内に戻って、また出てくるのですか？」</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ja" altLang="ko-KR" sz="2600">
                <a:solidFill>
                  <a:schemeClr val="tx1">
                    <a:lumMod val="65000"/>
                    <a:lumOff val="35000"/>
                  </a:schemeClr>
                </a:solidFill>
              </a:rPr>
              <a:t>「肉体ではなく精神が新しく生まれ変わらなければなりません。 「人は水と聖霊によって生まれ変わることができる。」イエスは答えた。</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「あなたは私を信じて救われなければなりません。」イエスはニコデモに生まれ変わる秘密を教えました。</a:t>
            </a:r>
            <a:r xmlns:a="http://schemas.openxmlformats.org/drawingml/2006/main">
              <a:rPr lang="j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レッスン</a:t>
            </a:r>
            <a:r xmlns:a="http://schemas.openxmlformats.org/drawingml/2006/main">
              <a:rPr altLang="en-US" lang="j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イエス様を信じるなら、</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あなたの魂は再び生まれ変わります。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イエスを信じる者は新しく生まれ、あなたは次のようになります。</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罪を憎み、神を愛すること。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また生まれ変わったんですか？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私たちはイエスを信じて新しく生まれます。したがって、私たちは世界とは異なる人間であることを覚えておく必要があります。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a:t>
            </a:r>
            <a:r xmlns:a="http://schemas.openxmlformats.org/drawingml/2006/main">
              <a:rPr altLang="en-US" lang="ja" sz="3600">
                <a:solidFill>
                  <a:schemeClr val="tx1">
                    <a:lumMod val="65000"/>
                    <a:lumOff val="35000"/>
                  </a:schemeClr>
                </a:solidFill>
              </a:rPr>
              <a:t> </a:t>
            </a:r>
            <a:r xmlns:a="http://schemas.openxmlformats.org/drawingml/2006/main">
              <a:rPr altLang="ko-KR" lang="ja" sz="3600">
                <a:solidFill>
                  <a:schemeClr val="tx1">
                    <a:lumMod val="65000"/>
                    <a:lumOff val="35000"/>
                  </a:schemeClr>
                </a:solidFill>
              </a:rPr>
              <a:t>キリストを信じる者を義とし、新しく生まれ変わらせる方です。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何が私たちを生まれ変わらせるのでしょうか？</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水と御霊とともに</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油と火を使う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涙と歌とともに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祈りと礼拝とともに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水と御霊とともに</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イエスは答えました、「真実を言いますが、水と御霊によって生まれなければ、誰も神の国に入ることができません。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